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300" r:id="rId2"/>
  </p:sldIdLst>
  <p:sldSz cx="12192000" cy="6858000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000000"/>
    <a:srgbClr val="FFFFFF"/>
    <a:srgbClr val="CCFF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0" autoAdjust="0"/>
    <p:restoredTop sz="96115" autoAdjust="0"/>
  </p:normalViewPr>
  <p:slideViewPr>
    <p:cSldViewPr snapToGrid="0">
      <p:cViewPr varScale="1">
        <p:scale>
          <a:sx n="86" d="100"/>
          <a:sy n="86" d="100"/>
        </p:scale>
        <p:origin x="89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5862" cy="49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2" tIns="45702" rIns="91402" bIns="45702" numCol="1" anchor="t" anchorCtr="0" compatLnSpc="1">
            <a:prstTxWarp prst="textNoShape">
              <a:avLst/>
            </a:prstTxWarp>
          </a:bodyPr>
          <a:lstStyle>
            <a:lvl1pPr defTabSz="456386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 bwMode="auto">
          <a:xfrm>
            <a:off x="3850295" y="0"/>
            <a:ext cx="2945862" cy="49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2" tIns="45702" rIns="91402" bIns="45702" numCol="1" anchor="t" anchorCtr="0" compatLnSpc="1">
            <a:prstTxWarp prst="textNoShape">
              <a:avLst/>
            </a:prstTxWarp>
          </a:bodyPr>
          <a:lstStyle>
            <a:lvl1pPr algn="r" defTabSz="456386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62E560-14AB-45A0-B1D8-1CF7D194A368}" type="datetimeFigureOut">
              <a:rPr lang="it-IT"/>
              <a:pPr>
                <a:defRPr/>
              </a:pPr>
              <a:t>31/01/2023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14" tIns="44108" rIns="88214" bIns="44108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 bwMode="auto">
          <a:xfrm>
            <a:off x="679464" y="4776242"/>
            <a:ext cx="5438748" cy="3909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2" tIns="45702" rIns="91402" bIns="457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Modifica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 bwMode="auto">
          <a:xfrm>
            <a:off x="0" y="9427766"/>
            <a:ext cx="2945862" cy="49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2" tIns="45702" rIns="91402" bIns="45702" numCol="1" anchor="b" anchorCtr="0" compatLnSpc="1">
            <a:prstTxWarp prst="textNoShape">
              <a:avLst/>
            </a:prstTxWarp>
          </a:bodyPr>
          <a:lstStyle>
            <a:lvl1pPr defTabSz="456386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 bwMode="auto">
          <a:xfrm>
            <a:off x="3850295" y="9427766"/>
            <a:ext cx="2945862" cy="49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2" tIns="45702" rIns="91402" bIns="45702" numCol="1" anchor="b" anchorCtr="0" compatLnSpc="1">
            <a:prstTxWarp prst="textNoShape">
              <a:avLst/>
            </a:prstTxWarp>
          </a:bodyPr>
          <a:lstStyle>
            <a:lvl1pPr algn="r" defTabSz="456386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481BF57-FE20-4F90-81EA-367808CB2E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/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/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579A7-BE29-4752-BE8F-C3EAA87EFEB7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33CF4-98C2-48AD-A4EF-157BE6ACDCA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667E3-07B9-43CC-9A3A-0B1A10BE79A2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7E991-D7E7-4785-B737-77428F269C3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EED00-9AAE-4151-8C67-6472C6AA21BA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A05B5-EE53-4392-BBBF-0623D72E352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/>
          <p:nvPr/>
        </p:nvSpPr>
        <p:spPr>
          <a:xfrm>
            <a:off x="1111250" y="787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9"/>
          <p:cNvSpPr txBox="1"/>
          <p:nvPr/>
        </p:nvSpPr>
        <p:spPr>
          <a:xfrm>
            <a:off x="10437813" y="27432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/>
          <a:lstStyle>
            <a:lvl1pPr>
              <a:defRPr sz="4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A0552-4D8B-4270-8893-3107D0B0B91F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349C4-F672-498E-9027-D7211668D08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BB993-8227-499E-A94B-B578D4CA78A9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02CAC-E944-40A5-B73B-628FA250684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1CD1E-DA01-4B81-9450-A693042E46ED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1D0C7-4BAE-45AB-80E0-90B92B81621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50C5D-F2F8-4334-91A4-D93CCC6D8A7C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A317A-7E9A-4BAA-B788-32FFA63558B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CE604-0E74-4B33-A006-EBE91E728A77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EDB8F-A1EF-4347-ABB8-6218D077F2E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73294-2CC1-4612-B8BA-4861D1650306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D1F6A-2D0B-46F5-A8E3-CE3F2BB81C6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D4DA2-F8ED-4041-BBD1-ABED39F72213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61219-2B9D-4128-9DAF-D4A2BC3F9F6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/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/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0CC41-7A7D-49F2-88F1-B7AE7DF8C424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13C87-9948-4497-B69B-2D79158B339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8ABF8-D365-4BA7-865E-D1D5A559CF9F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973B8-CE9F-49B4-B9D5-3515C4EF568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anchor="b"/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6F598-0BCB-485B-83C6-0FF4548C3FBD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A7ACC-3BDF-4500-BE56-A0833C487BB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D30AB-7DF7-4A30-BB82-8977D73CB147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49DAF-2D49-42C1-80E4-67C075DA17E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6E187-59FD-4ACD-9E15-B4E173B05EA3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34362-BF17-44CD-AA7F-602A7CD4701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AC1F3-1B31-4CB2-ADE1-03A830C027DC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23C67-3DFF-4F07-90BA-28AB2D6E59A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11C6D-EB5F-4AD8-B322-37591FDD2372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50098-8AE5-40EC-B867-A328B8837BB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775" y="1825625"/>
            <a:ext cx="10233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+mn-lt"/>
                <a:cs typeface="+mn-cs"/>
              </a:defRPr>
            </a:lvl1pPr>
          </a:lstStyle>
          <a:p>
            <a:pPr>
              <a:defRPr/>
            </a:pPr>
            <a:fld id="{44741DAC-D4B8-419A-907B-798135DF8888}" type="datetime1">
              <a:rPr lang="en-US"/>
              <a:pPr>
                <a:defRPr/>
              </a:pPr>
              <a:t>1/31/2023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/>
              <a:t>Schede sintetiche a cura di Confindustria Venezia Giulia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+mn-lt"/>
                <a:cs typeface="+mn-cs"/>
              </a:defRPr>
            </a:lvl1pPr>
          </a:lstStyle>
          <a:p>
            <a:pPr>
              <a:defRPr/>
            </a:pPr>
            <a:fld id="{7D2C49F3-23C6-4075-9091-9186597FD74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66" r:id="rId12"/>
    <p:sldLayoutId id="2147483654" r:id="rId13"/>
    <p:sldLayoutId id="2147483653" r:id="rId14"/>
    <p:sldLayoutId id="2147483652" r:id="rId15"/>
    <p:sldLayoutId id="2147483651" r:id="rId16"/>
    <p:sldLayoutId id="2147483650" r:id="rId17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0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orbe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orbe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orbe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orbe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orbe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orbe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orbe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orbel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regione.fvg.it/rafvg/cms/RAFVG/ambiente-territorio/valutazione-ambientale-autorizzazioni-contributi/FOGLIA47/#id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73"/>
          <p:cNvSpPr txBox="1">
            <a:spLocks noChangeArrowheads="1"/>
          </p:cNvSpPr>
          <p:nvPr/>
        </p:nvSpPr>
        <p:spPr bwMode="auto">
          <a:xfrm>
            <a:off x="1487919" y="84143"/>
            <a:ext cx="111915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it-IT" sz="1200" b="1" dirty="0"/>
              <a:t>Contributi per lo smaltimento o per la rimozione e lo smaltimento dell’amianto da edifici sedi di imprese</a:t>
            </a:r>
          </a:p>
        </p:txBody>
      </p:sp>
      <p:graphicFrame>
        <p:nvGraphicFramePr>
          <p:cNvPr id="33822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591587"/>
              </p:ext>
            </p:extLst>
          </p:nvPr>
        </p:nvGraphicFramePr>
        <p:xfrm>
          <a:off x="63253" y="497148"/>
          <a:ext cx="12065493" cy="6175790"/>
        </p:xfrm>
        <a:graphic>
          <a:graphicData uri="http://schemas.openxmlformats.org/drawingml/2006/table">
            <a:tbl>
              <a:tblPr/>
              <a:tblGrid>
                <a:gridCol w="156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5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7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FINALITA’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Approvato dalla Regione FVG il Bando per </a:t>
                      </a: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finanziare lo smaltimento e/o rimozione dell’amianto da EDIFICI sedi di imprese in Regione FVG</a:t>
                      </a:r>
                      <a:endParaRPr lang="it-IT" sz="1200" b="1" u="none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4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BENEFICIARI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Micro, PMI e Grandi Imprese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57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SPESE AMMISSIBILI: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Spese per la rimozione, trasporto e smaltimento dei materiali contenenti amianto comprese l’approntamento delle condizioni di lavori in sicurezza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Spese relative all’analisi di laboratorio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Spese per la redazione del piano di lavoro di cui all’art. 256 del </a:t>
                      </a:r>
                      <a:r>
                        <a:rPr kumimoji="0" 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d.lgs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 81/2008 (in matria di sicurezza sul lavoro)</a:t>
                      </a:r>
                    </a:p>
                    <a:p>
                      <a:pPr marL="228600" marR="0" lvl="0" indent="-2286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Spese connesse all’attività di certificazione di cui all’art. 41bis della LR 7/2000 (T.U. in materia di procedimento amministrativo e di diritto all’accesso) per l’importo massimo di € 500,00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NON SONO AMMISSIBILI: le spese relative alla sostituzione del materiale rimosso, ad incentivi di incapsulamento o </a:t>
                      </a:r>
                      <a:r>
                        <a:rPr kumimoji="0" 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cofinamento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 dei materiali con presenza di amianto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91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IMPORTO DEL CONTRIBUTI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PER LE MICRO-IMPRESE, 50% della spesa riconosciuta ammissibile, massimo di € 15.000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PMI, 40% della spese riconosciuta ammissibile, massimo € 30.000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Per le GI, 30% della spesa riconosciuta ammissibile, massimo € 40.000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91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PROCEDURA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I contributi sono concessi a titolo di «aiuto de minimi» in applicazione del Regolamento UE n. 1407/2013</a:t>
                      </a:r>
                    </a:p>
                    <a:p>
                      <a:pPr marL="457200" marR="0" lvl="0" indent="-4572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Il contributo è cumulabile con altri finanziamenti pubblici aventi finalità analoghe nei limiti dell’importo dell’intervento</a:t>
                      </a:r>
                    </a:p>
                    <a:p>
                      <a:pPr marL="457200" marR="0" lvl="0" indent="-4572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La domanda di contributo è presentata a mezzo </a:t>
                      </a:r>
                      <a:r>
                        <a:rPr kumimoji="0" 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pec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 alla direzione centrale competente in materia di ambiente, Servizio competente in materia di rifiuti e siti inquinati dal </a:t>
                      </a: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1° al 28 FEBBRAIO DI OGNI ANNO</a:t>
                      </a:r>
                    </a:p>
                    <a:p>
                      <a:pPr marL="457200" marR="0" lvl="0" indent="-4572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La graduatoria è formata secondo l’ordine cronologico di ricevimento delle domande ed è data la priorità alle domande aventi ad oggetto la rimozione e lo smaltimento di amianto friabile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09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cs typeface="Arial" charset="0"/>
                        </a:rPr>
                        <a:t>MAGGIORI INFO E MODULISTICA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it-IT" sz="1200" b="1">
                          <a:solidFill>
                            <a:schemeClr val="bg1"/>
                          </a:solidFill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</a:t>
                      </a:r>
                      <a:r>
                        <a:rPr lang="it-IT" sz="1200" b="1" dirty="0">
                          <a:solidFill>
                            <a:schemeClr val="bg1"/>
                          </a:solidFill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://www.regione.fvg.it/rafvg/cms/RAFVG/ambiente-territorio/valutazione-ambientale-autorizzazioni-contributi/FOGLIA47/#id2</a:t>
                      </a:r>
                      <a:endParaRPr lang="it-IT" sz="12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it-IT" sz="1200"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rbel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Immagine 5">
            <a:extLst>
              <a:ext uri="{FF2B5EF4-FFF2-40B4-BE49-F238E27FC236}">
                <a16:creationId xmlns:a16="http://schemas.microsoft.com/office/drawing/2014/main" id="{06140872-F565-4944-9A9F-14E7007D53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1" y="23420"/>
            <a:ext cx="861321" cy="47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747744"/>
      </p:ext>
    </p:extLst>
  </p:cSld>
  <p:clrMapOvr>
    <a:masterClrMapping/>
  </p:clrMapOvr>
</p:sld>
</file>

<file path=ppt/theme/theme1.xml><?xml version="1.0" encoding="utf-8"?>
<a:theme xmlns:a="http://schemas.openxmlformats.org/drawingml/2006/main" name="Profondità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TM04033923[[fn=Profondità]]</Template>
  <TotalTime>3028</TotalTime>
  <Words>334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Profondità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Incentivi al Turismo</dc:title>
  <dc:creator>Elisabetta Michieli</dc:creator>
  <cp:lastModifiedBy>patrizia.glessi</cp:lastModifiedBy>
  <cp:revision>195</cp:revision>
  <cp:lastPrinted>2020-06-18T08:28:12Z</cp:lastPrinted>
  <dcterms:created xsi:type="dcterms:W3CDTF">2016-04-26T12:07:18Z</dcterms:created>
  <dcterms:modified xsi:type="dcterms:W3CDTF">2023-01-31T11:04:20Z</dcterms:modified>
</cp:coreProperties>
</file>